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98" r:id="rId5"/>
    <p:sldId id="300" r:id="rId6"/>
    <p:sldId id="309" r:id="rId7"/>
    <p:sldId id="301" r:id="rId8"/>
    <p:sldId id="303" r:id="rId9"/>
    <p:sldId id="304" r:id="rId10"/>
    <p:sldId id="305" r:id="rId11"/>
    <p:sldId id="306" r:id="rId12"/>
    <p:sldId id="307" r:id="rId13"/>
    <p:sldId id="308" r:id="rId14"/>
    <p:sldId id="310" r:id="rId15"/>
    <p:sldId id="311" r:id="rId16"/>
    <p:sldId id="316" r:id="rId17"/>
    <p:sldId id="315" r:id="rId18"/>
    <p:sldId id="313" r:id="rId19"/>
    <p:sldId id="314"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4FA4D-BE43-4908-B13A-636F34F66D9F}" type="datetimeFigureOut">
              <a:rPr lang="en-IN" smtClean="0"/>
              <a:t>19-04-2024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0A8DBC-0561-42E9-93E7-B23A3BD6E7C3}" type="slidenum">
              <a:rPr lang="en-IN" smtClean="0"/>
              <a:t>‹#›</a:t>
            </a:fld>
            <a:endParaRPr lang="en-IN"/>
          </a:p>
        </p:txBody>
      </p:sp>
    </p:spTree>
    <p:extLst>
      <p:ext uri="{BB962C8B-B14F-4D97-AF65-F5344CB8AC3E}">
        <p14:creationId xmlns:p14="http://schemas.microsoft.com/office/powerpoint/2010/main" val="213964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0A8DBC-0561-42E9-93E7-B23A3BD6E7C3}" type="slidenum">
              <a:rPr lang="en-IN" smtClean="0"/>
              <a:t>15</a:t>
            </a:fld>
            <a:endParaRPr lang="en-IN"/>
          </a:p>
        </p:txBody>
      </p:sp>
    </p:spTree>
    <p:extLst>
      <p:ext uri="{BB962C8B-B14F-4D97-AF65-F5344CB8AC3E}">
        <p14:creationId xmlns:p14="http://schemas.microsoft.com/office/powerpoint/2010/main" val="338005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0A8DBC-0561-42E9-93E7-B23A3BD6E7C3}" type="slidenum">
              <a:rPr lang="en-IN" smtClean="0"/>
              <a:t>17</a:t>
            </a:fld>
            <a:endParaRPr lang="en-IN"/>
          </a:p>
        </p:txBody>
      </p:sp>
    </p:spTree>
    <p:extLst>
      <p:ext uri="{BB962C8B-B14F-4D97-AF65-F5344CB8AC3E}">
        <p14:creationId xmlns:p14="http://schemas.microsoft.com/office/powerpoint/2010/main" val="3133823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7" y="1475234"/>
            <a:ext cx="3205640" cy="2850940"/>
          </a:xfrm>
        </p:spPr>
        <p:txBody>
          <a:bodyPr anchor="b">
            <a:normAutofit/>
          </a:bodyPr>
          <a:lstStyle/>
          <a:p>
            <a:r>
              <a:rPr lang="en-US" sz="4400" dirty="0">
                <a:solidFill>
                  <a:schemeClr val="tx1"/>
                </a:solidFill>
              </a:rPr>
              <a:t>Truth’s Trail</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The quest of a journalist….</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CEBEA24-7D6B-2E86-3D6D-7B0A9640BFE7}"/>
              </a:ext>
            </a:extLst>
          </p:cNvPr>
          <p:cNvSpPr/>
          <p:nvPr/>
        </p:nvSpPr>
        <p:spPr>
          <a:xfrm>
            <a:off x="506202" y="1781127"/>
            <a:ext cx="5885587" cy="1323439"/>
          </a:xfrm>
          <a:prstGeom prst="rect">
            <a:avLst/>
          </a:prstGeom>
          <a:noFill/>
        </p:spPr>
        <p:txBody>
          <a:bodyPr wrap="square" lIns="91440" tIns="45720" rIns="91440" bIns="45720">
            <a:spAutoFit/>
          </a:bodyPr>
          <a:lstStyle/>
          <a:p>
            <a:pPr algn="ctr"/>
            <a:r>
              <a:rPr lang="en-IN"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Abhijeet Choudhary</a:t>
            </a:r>
          </a:p>
          <a:p>
            <a:pPr algn="ctr"/>
            <a:r>
              <a:rPr lang="en-IN"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2022CS11104</a:t>
            </a:r>
          </a:p>
        </p:txBody>
      </p:sp>
      <p:sp>
        <p:nvSpPr>
          <p:cNvPr id="12" name="Rectangle 11">
            <a:extLst>
              <a:ext uri="{FF2B5EF4-FFF2-40B4-BE49-F238E27FC236}">
                <a16:creationId xmlns:a16="http://schemas.microsoft.com/office/drawing/2014/main" id="{F2D27B7C-41A5-109D-DA79-DDECFC6BFD3E}"/>
              </a:ext>
            </a:extLst>
          </p:cNvPr>
          <p:cNvSpPr/>
          <p:nvPr/>
        </p:nvSpPr>
        <p:spPr>
          <a:xfrm>
            <a:off x="1723939" y="3954907"/>
            <a:ext cx="3450111" cy="1323439"/>
          </a:xfrm>
          <a:prstGeom prst="rect">
            <a:avLst/>
          </a:prstGeom>
          <a:noFill/>
        </p:spPr>
        <p:txBody>
          <a:bodyPr wrap="none" lIns="91440" tIns="45720" rIns="91440" bIns="45720">
            <a:spAutoFit/>
          </a:bodyPr>
          <a:lstStyle/>
          <a:p>
            <a:pPr algn="ctr"/>
            <a:r>
              <a:rPr lang="en-I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Umesh Kumar</a:t>
            </a:r>
          </a:p>
          <a:p>
            <a:pPr algn="ctr"/>
            <a:r>
              <a:rPr lang="en-I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2022CS11115</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364479"/>
            <a:ext cx="10113264" cy="1127761"/>
          </a:xfrm>
        </p:spPr>
        <p:txBody>
          <a:bodyPr>
            <a:normAutofit lnSpcReduction="10000"/>
          </a:bodyPr>
          <a:lstStyle/>
          <a:p>
            <a:r>
              <a:rPr lang="en-US" sz="2400" dirty="0">
                <a:solidFill>
                  <a:srgbClr val="ECECEC"/>
                </a:solidFill>
                <a:highlight>
                  <a:srgbClr val="212121"/>
                </a:highlight>
                <a:latin typeface="Algerian" panose="04020705040A02060702" pitchFamily="82" charset="0"/>
              </a:rPr>
              <a:t>Now, With the journalist articulating such thoroughly substantiated claims, the news spreads like wildfire , becoming the talk of the town within a few days…</a:t>
            </a:r>
            <a:endParaRPr lang="en-IN" sz="2400" dirty="0">
              <a:latin typeface="Algerian" panose="04020705040A02060702" pitchFamily="82" charset="0"/>
            </a:endParaRP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tretch>
            <a:fillRect/>
          </a:stretch>
        </p:blipFill>
        <p:spPr>
          <a:xfrm>
            <a:off x="0" y="0"/>
            <a:ext cx="6096000" cy="4968240"/>
          </a:xfrm>
          <a:prstGeom prst="rect">
            <a:avLst/>
          </a:prstGeom>
        </p:spPr>
      </p:pic>
      <p:pic>
        <p:nvPicPr>
          <p:cNvPr id="11" name="Picture 10">
            <a:extLst>
              <a:ext uri="{FF2B5EF4-FFF2-40B4-BE49-F238E27FC236}">
                <a16:creationId xmlns:a16="http://schemas.microsoft.com/office/drawing/2014/main" id="{BE7896AA-35D1-0019-C3F0-5B996CEB10BE}"/>
              </a:ext>
            </a:extLst>
          </p:cNvPr>
          <p:cNvPicPr>
            <a:picLocks noChangeAspect="1"/>
          </p:cNvPicPr>
          <p:nvPr/>
        </p:nvPicPr>
        <p:blipFill>
          <a:blip r:embed="rId3"/>
          <a:srcRect/>
          <a:stretch/>
        </p:blipFill>
        <p:spPr>
          <a:xfrm>
            <a:off x="6096000" y="0"/>
            <a:ext cx="6096000" cy="5196840"/>
          </a:xfrm>
          <a:prstGeom prst="rect">
            <a:avLst/>
          </a:prstGeom>
        </p:spPr>
      </p:pic>
      <p:pic>
        <p:nvPicPr>
          <p:cNvPr id="3" name="Picture 2">
            <a:extLst>
              <a:ext uri="{FF2B5EF4-FFF2-40B4-BE49-F238E27FC236}">
                <a16:creationId xmlns:a16="http://schemas.microsoft.com/office/drawing/2014/main" id="{6772A48A-A2FD-94BF-F0B8-9344B30DC6C9}"/>
              </a:ext>
            </a:extLst>
          </p:cNvPr>
          <p:cNvPicPr>
            <a:picLocks noChangeAspect="1"/>
          </p:cNvPicPr>
          <p:nvPr/>
        </p:nvPicPr>
        <p:blipFill>
          <a:blip r:embed="rId4"/>
          <a:stretch>
            <a:fillRect/>
          </a:stretch>
        </p:blipFill>
        <p:spPr>
          <a:xfrm>
            <a:off x="0" y="30479"/>
            <a:ext cx="6096000" cy="5196840"/>
          </a:xfrm>
          <a:prstGeom prst="rect">
            <a:avLst/>
          </a:prstGeom>
        </p:spPr>
      </p:pic>
    </p:spTree>
    <p:extLst>
      <p:ext uri="{BB962C8B-B14F-4D97-AF65-F5344CB8AC3E}">
        <p14:creationId xmlns:p14="http://schemas.microsoft.com/office/powerpoint/2010/main" val="288450987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364479"/>
            <a:ext cx="10113264" cy="1127761"/>
          </a:xfrm>
        </p:spPr>
        <p:txBody>
          <a:bodyPr>
            <a:normAutofit lnSpcReduction="10000"/>
          </a:bodyPr>
          <a:lstStyle/>
          <a:p>
            <a:r>
              <a:rPr lang="en-US" sz="2400" dirty="0">
                <a:solidFill>
                  <a:srgbClr val="ECECEC"/>
                </a:solidFill>
                <a:highlight>
                  <a:srgbClr val="212121"/>
                </a:highlight>
                <a:latin typeface="Algerian" panose="04020705040A02060702" pitchFamily="82" charset="0"/>
              </a:rPr>
              <a:t>Public anger prompts the state to scrutinize the situation, which leads to the revelation of the minister's 2000 crore scam and puts him behind bars …</a:t>
            </a:r>
            <a:endParaRPr lang="en-IN" sz="2400" dirty="0">
              <a:latin typeface="Algerian" panose="04020705040A02060702" pitchFamily="82" charset="0"/>
            </a:endParaRP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tretch>
            <a:fillRect/>
          </a:stretch>
        </p:blipFill>
        <p:spPr>
          <a:xfrm>
            <a:off x="0" y="0"/>
            <a:ext cx="6096000" cy="4968240"/>
          </a:xfrm>
          <a:prstGeom prst="rect">
            <a:avLst/>
          </a:prstGeom>
        </p:spPr>
      </p:pic>
      <p:pic>
        <p:nvPicPr>
          <p:cNvPr id="11" name="Picture 10">
            <a:extLst>
              <a:ext uri="{FF2B5EF4-FFF2-40B4-BE49-F238E27FC236}">
                <a16:creationId xmlns:a16="http://schemas.microsoft.com/office/drawing/2014/main" id="{BE7896AA-35D1-0019-C3F0-5B996CEB10BE}"/>
              </a:ext>
            </a:extLst>
          </p:cNvPr>
          <p:cNvPicPr>
            <a:picLocks noChangeAspect="1"/>
          </p:cNvPicPr>
          <p:nvPr/>
        </p:nvPicPr>
        <p:blipFill>
          <a:blip r:embed="rId3"/>
          <a:srcRect/>
          <a:stretch/>
        </p:blipFill>
        <p:spPr>
          <a:xfrm>
            <a:off x="6095999" y="0"/>
            <a:ext cx="6096001" cy="5140545"/>
          </a:xfrm>
          <a:prstGeom prst="rect">
            <a:avLst/>
          </a:prstGeom>
        </p:spPr>
      </p:pic>
      <p:pic>
        <p:nvPicPr>
          <p:cNvPr id="3" name="Picture 2">
            <a:extLst>
              <a:ext uri="{FF2B5EF4-FFF2-40B4-BE49-F238E27FC236}">
                <a16:creationId xmlns:a16="http://schemas.microsoft.com/office/drawing/2014/main" id="{6772A48A-A2FD-94BF-F0B8-9344B30DC6C9}"/>
              </a:ext>
            </a:extLst>
          </p:cNvPr>
          <p:cNvPicPr>
            <a:picLocks noChangeAspect="1"/>
          </p:cNvPicPr>
          <p:nvPr/>
        </p:nvPicPr>
        <p:blipFill>
          <a:blip r:embed="rId4"/>
          <a:srcRect/>
          <a:stretch/>
        </p:blipFill>
        <p:spPr>
          <a:xfrm>
            <a:off x="0" y="0"/>
            <a:ext cx="6095999" cy="5140545"/>
          </a:xfrm>
          <a:prstGeom prst="rect">
            <a:avLst/>
          </a:prstGeom>
        </p:spPr>
      </p:pic>
    </p:spTree>
    <p:extLst>
      <p:ext uri="{BB962C8B-B14F-4D97-AF65-F5344CB8AC3E}">
        <p14:creationId xmlns:p14="http://schemas.microsoft.com/office/powerpoint/2010/main" val="31205865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364479"/>
            <a:ext cx="10113264" cy="1127761"/>
          </a:xfrm>
        </p:spPr>
        <p:txBody>
          <a:bodyPr>
            <a:normAutofit/>
          </a:bodyPr>
          <a:lstStyle/>
          <a:p>
            <a:r>
              <a:rPr lang="en-US" sz="2800" dirty="0">
                <a:solidFill>
                  <a:srgbClr val="ECECEC"/>
                </a:solidFill>
                <a:highlight>
                  <a:srgbClr val="212121"/>
                </a:highlight>
                <a:latin typeface="Algerian" panose="04020705040A02060702" pitchFamily="82" charset="0"/>
              </a:rPr>
              <a:t>This press freedom’s day, on the 3</a:t>
            </a:r>
            <a:r>
              <a:rPr lang="en-US" sz="2800" baseline="30000" dirty="0">
                <a:solidFill>
                  <a:srgbClr val="ECECEC"/>
                </a:solidFill>
                <a:highlight>
                  <a:srgbClr val="212121"/>
                </a:highlight>
                <a:latin typeface="Algerian" panose="04020705040A02060702" pitchFamily="82" charset="0"/>
              </a:rPr>
              <a:t>rd</a:t>
            </a:r>
            <a:r>
              <a:rPr lang="en-US" sz="2800" dirty="0">
                <a:solidFill>
                  <a:srgbClr val="ECECEC"/>
                </a:solidFill>
                <a:highlight>
                  <a:srgbClr val="212121"/>
                </a:highlight>
                <a:latin typeface="Algerian" panose="04020705040A02060702" pitchFamily="82" charset="0"/>
              </a:rPr>
              <a:t> march, Lets cherish the true souvenirs of our democracy …</a:t>
            </a:r>
            <a:endParaRPr lang="en-IN" sz="2800" dirty="0">
              <a:latin typeface="Algerian" panose="04020705040A02060702" pitchFamily="82" charset="0"/>
            </a:endParaRPr>
          </a:p>
        </p:txBody>
      </p:sp>
      <p:pic>
        <p:nvPicPr>
          <p:cNvPr id="5" name="Picture 4">
            <a:extLst>
              <a:ext uri="{FF2B5EF4-FFF2-40B4-BE49-F238E27FC236}">
                <a16:creationId xmlns:a16="http://schemas.microsoft.com/office/drawing/2014/main" id="{9536213F-A5D9-77A8-ED7A-4259CC8237E2}"/>
              </a:ext>
            </a:extLst>
          </p:cNvPr>
          <p:cNvPicPr>
            <a:picLocks noChangeAspect="1"/>
          </p:cNvPicPr>
          <p:nvPr/>
        </p:nvPicPr>
        <p:blipFill>
          <a:blip r:embed="rId2"/>
          <a:stretch>
            <a:fillRect/>
          </a:stretch>
        </p:blipFill>
        <p:spPr>
          <a:xfrm>
            <a:off x="0" y="-1"/>
            <a:ext cx="12192000" cy="5105401"/>
          </a:xfrm>
          <a:prstGeom prst="rect">
            <a:avLst/>
          </a:prstGeom>
        </p:spPr>
      </p:pic>
    </p:spTree>
    <p:extLst>
      <p:ext uri="{BB962C8B-B14F-4D97-AF65-F5344CB8AC3E}">
        <p14:creationId xmlns:p14="http://schemas.microsoft.com/office/powerpoint/2010/main" val="12351412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C90-5422-920D-00D2-70F9D075EF14}"/>
              </a:ext>
            </a:extLst>
          </p:cNvPr>
          <p:cNvSpPr txBox="1">
            <a:spLocks/>
          </p:cNvSpPr>
          <p:nvPr/>
        </p:nvSpPr>
        <p:spPr>
          <a:xfrm>
            <a:off x="1097280" y="758952"/>
            <a:ext cx="10058400" cy="719328"/>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a:solidFill>
                  <a:srgbClr val="002060"/>
                </a:solidFill>
              </a:rPr>
              <a:t>Insights </a:t>
            </a:r>
            <a:r>
              <a:rPr lang="en-IN" sz="4000" b="1">
                <a:solidFill>
                  <a:srgbClr val="002060"/>
                </a:solidFill>
              </a:rPr>
              <a:t>about the making of our game:</a:t>
            </a:r>
            <a:endParaRPr lang="en-IN" b="1" dirty="0">
              <a:solidFill>
                <a:srgbClr val="002060"/>
              </a:solidFill>
            </a:endParaRPr>
          </a:p>
        </p:txBody>
      </p:sp>
      <p:sp>
        <p:nvSpPr>
          <p:cNvPr id="3" name="TextBox 2">
            <a:extLst>
              <a:ext uri="{FF2B5EF4-FFF2-40B4-BE49-F238E27FC236}">
                <a16:creationId xmlns:a16="http://schemas.microsoft.com/office/drawing/2014/main" id="{E65DFF39-7A9E-D533-4204-8A29A5E06979}"/>
              </a:ext>
            </a:extLst>
          </p:cNvPr>
          <p:cNvSpPr txBox="1"/>
          <p:nvPr/>
        </p:nvSpPr>
        <p:spPr>
          <a:xfrm>
            <a:off x="1097280" y="1600200"/>
            <a:ext cx="10058400" cy="830997"/>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Firstly, we chose </a:t>
            </a:r>
            <a:r>
              <a:rPr lang="en-IN" sz="2400" dirty="0" err="1">
                <a:latin typeface="+mj-lt"/>
              </a:rPr>
              <a:t>pygame</a:t>
            </a:r>
            <a:r>
              <a:rPr lang="en-IN" sz="2400" dirty="0">
                <a:latin typeface="+mj-lt"/>
              </a:rPr>
              <a:t> to make our game, due to its simplicity, and availability of extensive online resources .</a:t>
            </a:r>
          </a:p>
        </p:txBody>
      </p:sp>
      <p:sp>
        <p:nvSpPr>
          <p:cNvPr id="4" name="TextBox 3">
            <a:extLst>
              <a:ext uri="{FF2B5EF4-FFF2-40B4-BE49-F238E27FC236}">
                <a16:creationId xmlns:a16="http://schemas.microsoft.com/office/drawing/2014/main" id="{9FA9A46D-6B48-A524-A469-B7E5A511F7E8}"/>
              </a:ext>
            </a:extLst>
          </p:cNvPr>
          <p:cNvSpPr txBox="1"/>
          <p:nvPr/>
        </p:nvSpPr>
        <p:spPr>
          <a:xfrm>
            <a:off x="1097280" y="2836486"/>
            <a:ext cx="10058400" cy="2677656"/>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Then, we chose the isometric view for making the game, compared to the much simpler orthogonal (top) view, thereby giving a 3d perspective to our game .This, however, made our calculations, 10 times harder, if not more , as every time we had to impose any restriction on the movement of our character(due to boundaries/surrounding objects), we had we had to invoke some really intense trigonometry and geometry.</a:t>
            </a:r>
          </a:p>
        </p:txBody>
      </p:sp>
    </p:spTree>
    <p:extLst>
      <p:ext uri="{BB962C8B-B14F-4D97-AF65-F5344CB8AC3E}">
        <p14:creationId xmlns:p14="http://schemas.microsoft.com/office/powerpoint/2010/main" val="19454905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C90-5422-920D-00D2-70F9D075EF14}"/>
              </a:ext>
            </a:extLst>
          </p:cNvPr>
          <p:cNvSpPr txBox="1">
            <a:spLocks/>
          </p:cNvSpPr>
          <p:nvPr/>
        </p:nvSpPr>
        <p:spPr>
          <a:xfrm>
            <a:off x="1097280" y="758952"/>
            <a:ext cx="10058400" cy="719328"/>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a:solidFill>
                  <a:srgbClr val="002060"/>
                </a:solidFill>
              </a:rPr>
              <a:t>Insights </a:t>
            </a:r>
            <a:r>
              <a:rPr lang="en-IN" sz="4000" b="1">
                <a:solidFill>
                  <a:srgbClr val="002060"/>
                </a:solidFill>
              </a:rPr>
              <a:t>about the making of our game:</a:t>
            </a:r>
            <a:endParaRPr lang="en-IN" b="1" dirty="0">
              <a:solidFill>
                <a:srgbClr val="002060"/>
              </a:solidFill>
            </a:endParaRPr>
          </a:p>
        </p:txBody>
      </p:sp>
      <p:sp>
        <p:nvSpPr>
          <p:cNvPr id="3" name="TextBox 2">
            <a:extLst>
              <a:ext uri="{FF2B5EF4-FFF2-40B4-BE49-F238E27FC236}">
                <a16:creationId xmlns:a16="http://schemas.microsoft.com/office/drawing/2014/main" id="{E65DFF39-7A9E-D533-4204-8A29A5E06979}"/>
              </a:ext>
            </a:extLst>
          </p:cNvPr>
          <p:cNvSpPr txBox="1"/>
          <p:nvPr/>
        </p:nvSpPr>
        <p:spPr>
          <a:xfrm>
            <a:off x="1036320" y="1778289"/>
            <a:ext cx="10058400" cy="1569660"/>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Secondly, we chose “Tiled” as the software to make our maps , courtesy its easy integrability with </a:t>
            </a:r>
            <a:r>
              <a:rPr lang="en-IN" sz="2400" dirty="0" err="1">
                <a:latin typeface="+mj-lt"/>
              </a:rPr>
              <a:t>pygame</a:t>
            </a:r>
            <a:r>
              <a:rPr lang="en-IN" sz="2400" dirty="0">
                <a:latin typeface="+mj-lt"/>
              </a:rPr>
              <a:t>. We first designed 5 maps on Tiled(one for each level), and then incorporated them in our game, somewhat manually and somewhat elegantly.</a:t>
            </a:r>
          </a:p>
        </p:txBody>
      </p:sp>
      <p:sp>
        <p:nvSpPr>
          <p:cNvPr id="4" name="TextBox 3">
            <a:extLst>
              <a:ext uri="{FF2B5EF4-FFF2-40B4-BE49-F238E27FC236}">
                <a16:creationId xmlns:a16="http://schemas.microsoft.com/office/drawing/2014/main" id="{954BB6E6-1007-A9A9-6C62-F4559633CA0B}"/>
              </a:ext>
            </a:extLst>
          </p:cNvPr>
          <p:cNvSpPr txBox="1"/>
          <p:nvPr/>
        </p:nvSpPr>
        <p:spPr>
          <a:xfrm>
            <a:off x="1036320" y="4902666"/>
            <a:ext cx="10058400" cy="830997"/>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Image editing was also facilitated by tools like AI background remover, object </a:t>
            </a:r>
            <a:r>
              <a:rPr lang="en-IN" sz="2400" dirty="0" err="1">
                <a:latin typeface="+mj-lt"/>
              </a:rPr>
              <a:t>removers,etc</a:t>
            </a:r>
            <a:r>
              <a:rPr lang="en-IN" sz="2400" dirty="0">
                <a:latin typeface="+mj-lt"/>
              </a:rPr>
              <a:t>.</a:t>
            </a:r>
          </a:p>
        </p:txBody>
      </p:sp>
      <p:sp>
        <p:nvSpPr>
          <p:cNvPr id="5" name="TextBox 4">
            <a:extLst>
              <a:ext uri="{FF2B5EF4-FFF2-40B4-BE49-F238E27FC236}">
                <a16:creationId xmlns:a16="http://schemas.microsoft.com/office/drawing/2014/main" id="{1233C775-EB1E-A9EA-DCE0-89063A664611}"/>
              </a:ext>
            </a:extLst>
          </p:cNvPr>
          <p:cNvSpPr txBox="1"/>
          <p:nvPr/>
        </p:nvSpPr>
        <p:spPr>
          <a:xfrm>
            <a:off x="1036320" y="3725049"/>
            <a:ext cx="10058400" cy="830997"/>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For generating the necessary images, we used DALL-e, and other less popular AI tools</a:t>
            </a:r>
          </a:p>
        </p:txBody>
      </p:sp>
    </p:spTree>
    <p:extLst>
      <p:ext uri="{BB962C8B-B14F-4D97-AF65-F5344CB8AC3E}">
        <p14:creationId xmlns:p14="http://schemas.microsoft.com/office/powerpoint/2010/main" val="9941792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C90-5422-920D-00D2-70F9D075EF14}"/>
              </a:ext>
            </a:extLst>
          </p:cNvPr>
          <p:cNvSpPr txBox="1">
            <a:spLocks/>
          </p:cNvSpPr>
          <p:nvPr/>
        </p:nvSpPr>
        <p:spPr>
          <a:xfrm>
            <a:off x="1097280" y="758952"/>
            <a:ext cx="10058400" cy="719328"/>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a:solidFill>
                  <a:srgbClr val="002060"/>
                </a:solidFill>
              </a:rPr>
              <a:t>Insights </a:t>
            </a:r>
            <a:r>
              <a:rPr lang="en-IN" sz="4000" b="1">
                <a:solidFill>
                  <a:srgbClr val="002060"/>
                </a:solidFill>
              </a:rPr>
              <a:t>about the making of our game:</a:t>
            </a:r>
            <a:endParaRPr lang="en-IN" b="1" dirty="0">
              <a:solidFill>
                <a:srgbClr val="002060"/>
              </a:solidFill>
            </a:endParaRPr>
          </a:p>
        </p:txBody>
      </p:sp>
      <p:sp>
        <p:nvSpPr>
          <p:cNvPr id="3" name="TextBox 2">
            <a:extLst>
              <a:ext uri="{FF2B5EF4-FFF2-40B4-BE49-F238E27FC236}">
                <a16:creationId xmlns:a16="http://schemas.microsoft.com/office/drawing/2014/main" id="{E65DFF39-7A9E-D533-4204-8A29A5E06979}"/>
              </a:ext>
            </a:extLst>
          </p:cNvPr>
          <p:cNvSpPr txBox="1"/>
          <p:nvPr/>
        </p:nvSpPr>
        <p:spPr>
          <a:xfrm>
            <a:off x="1066800" y="1859340"/>
            <a:ext cx="10058400" cy="1569660"/>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To make the more engrossing, we decided to add the typewriter effect to our text, and also relevant audio like clicking sound ,sounds of opening drawers, acquiring keys ,all collected from different websites.</a:t>
            </a:r>
          </a:p>
        </p:txBody>
      </p:sp>
      <p:sp>
        <p:nvSpPr>
          <p:cNvPr id="5" name="TextBox 4">
            <a:extLst>
              <a:ext uri="{FF2B5EF4-FFF2-40B4-BE49-F238E27FC236}">
                <a16:creationId xmlns:a16="http://schemas.microsoft.com/office/drawing/2014/main" id="{5B45CE15-EFEF-98C0-77DB-0A02AB9D0124}"/>
              </a:ext>
            </a:extLst>
          </p:cNvPr>
          <p:cNvSpPr txBox="1"/>
          <p:nvPr/>
        </p:nvSpPr>
        <p:spPr>
          <a:xfrm>
            <a:off x="1097280" y="3688080"/>
            <a:ext cx="10058400" cy="1569660"/>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Video editing was highly facilitated by online platforms like </a:t>
            </a:r>
            <a:r>
              <a:rPr lang="en-IN" sz="2400" dirty="0" err="1">
                <a:latin typeface="+mj-lt"/>
              </a:rPr>
              <a:t>ClipChamp</a:t>
            </a:r>
            <a:r>
              <a:rPr lang="en-IN" sz="2400" dirty="0">
                <a:latin typeface="+mj-lt"/>
              </a:rPr>
              <a:t>(for typewriter effect), </a:t>
            </a:r>
            <a:r>
              <a:rPr lang="en-IN" sz="2400" dirty="0" err="1">
                <a:latin typeface="+mj-lt"/>
              </a:rPr>
              <a:t>VideoTrimmer</a:t>
            </a:r>
            <a:r>
              <a:rPr lang="en-IN" sz="2400" dirty="0">
                <a:latin typeface="+mj-lt"/>
              </a:rPr>
              <a:t>(for trimming the required parts of the video), </a:t>
            </a:r>
            <a:r>
              <a:rPr lang="en-IN" sz="2400" dirty="0" err="1">
                <a:latin typeface="+mj-lt"/>
              </a:rPr>
              <a:t>Clideo</a:t>
            </a:r>
            <a:r>
              <a:rPr lang="en-IN" sz="2400" dirty="0">
                <a:latin typeface="+mj-lt"/>
              </a:rPr>
              <a:t>(for applying a particular audio to a video), etc.</a:t>
            </a:r>
          </a:p>
        </p:txBody>
      </p:sp>
    </p:spTree>
    <p:extLst>
      <p:ext uri="{BB962C8B-B14F-4D97-AF65-F5344CB8AC3E}">
        <p14:creationId xmlns:p14="http://schemas.microsoft.com/office/powerpoint/2010/main" val="37027563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C90-5422-920D-00D2-70F9D075EF14}"/>
              </a:ext>
            </a:extLst>
          </p:cNvPr>
          <p:cNvSpPr txBox="1">
            <a:spLocks/>
          </p:cNvSpPr>
          <p:nvPr/>
        </p:nvSpPr>
        <p:spPr>
          <a:xfrm>
            <a:off x="1097280" y="758952"/>
            <a:ext cx="10058400" cy="719328"/>
          </a:xfrm>
          <a:prstGeom prst="rect">
            <a:avLst/>
          </a:prstGeom>
        </p:spPr>
        <p:txBody>
          <a:bodyPr>
            <a:normAutofit fontScale="9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dirty="0">
                <a:solidFill>
                  <a:srgbClr val="002060"/>
                </a:solidFill>
              </a:rPr>
              <a:t>Insights </a:t>
            </a:r>
            <a:r>
              <a:rPr lang="en-IN" sz="4000" b="1" dirty="0">
                <a:solidFill>
                  <a:srgbClr val="002060"/>
                </a:solidFill>
              </a:rPr>
              <a:t>about the making of our game:</a:t>
            </a:r>
            <a:endParaRPr lang="en-IN" b="1" dirty="0">
              <a:solidFill>
                <a:srgbClr val="002060"/>
              </a:solidFill>
            </a:endParaRPr>
          </a:p>
        </p:txBody>
      </p:sp>
      <p:sp>
        <p:nvSpPr>
          <p:cNvPr id="4" name="TextBox 3">
            <a:extLst>
              <a:ext uri="{FF2B5EF4-FFF2-40B4-BE49-F238E27FC236}">
                <a16:creationId xmlns:a16="http://schemas.microsoft.com/office/drawing/2014/main" id="{BA436365-4527-6049-5428-C3CECCB37A45}"/>
              </a:ext>
            </a:extLst>
          </p:cNvPr>
          <p:cNvSpPr txBox="1"/>
          <p:nvPr/>
        </p:nvSpPr>
        <p:spPr>
          <a:xfrm>
            <a:off x="990600" y="1859340"/>
            <a:ext cx="10165080" cy="1569660"/>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One funny insight : Most of the AI tools/Editing tools that we mentioned above gave the output with a watermark. So, just like diamond cuts diamonds, we used online AI tools like “Watermark Remover”, “</a:t>
            </a:r>
            <a:r>
              <a:rPr lang="en-IN" sz="2400" dirty="0" err="1">
                <a:latin typeface="+mj-lt"/>
              </a:rPr>
              <a:t>anieraser</a:t>
            </a:r>
            <a:r>
              <a:rPr lang="en-IN" sz="2400" dirty="0">
                <a:latin typeface="+mj-lt"/>
              </a:rPr>
              <a:t>”,etc. to remove watermarks…</a:t>
            </a:r>
          </a:p>
        </p:txBody>
      </p:sp>
      <p:sp>
        <p:nvSpPr>
          <p:cNvPr id="5" name="TextBox 4">
            <a:extLst>
              <a:ext uri="{FF2B5EF4-FFF2-40B4-BE49-F238E27FC236}">
                <a16:creationId xmlns:a16="http://schemas.microsoft.com/office/drawing/2014/main" id="{2A675A42-1C27-5B6C-B782-B496BBF732A6}"/>
              </a:ext>
            </a:extLst>
          </p:cNvPr>
          <p:cNvSpPr txBox="1"/>
          <p:nvPr/>
        </p:nvSpPr>
        <p:spPr>
          <a:xfrm>
            <a:off x="1097280" y="3798332"/>
            <a:ext cx="10165080" cy="830997"/>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mj-lt"/>
              </a:rPr>
              <a:t>That’s why we feel like giving these </a:t>
            </a:r>
            <a:r>
              <a:rPr lang="en-IN" sz="2400" dirty="0" err="1">
                <a:latin typeface="+mj-lt"/>
              </a:rPr>
              <a:t>softwares</a:t>
            </a:r>
            <a:r>
              <a:rPr lang="en-IN" sz="2400" dirty="0">
                <a:latin typeface="+mj-lt"/>
              </a:rPr>
              <a:t> and websites their due credit.</a:t>
            </a:r>
          </a:p>
        </p:txBody>
      </p:sp>
    </p:spTree>
    <p:extLst>
      <p:ext uri="{BB962C8B-B14F-4D97-AF65-F5344CB8AC3E}">
        <p14:creationId xmlns:p14="http://schemas.microsoft.com/office/powerpoint/2010/main" val="14050634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C90-5422-920D-00D2-70F9D075EF14}"/>
              </a:ext>
            </a:extLst>
          </p:cNvPr>
          <p:cNvSpPr txBox="1">
            <a:spLocks/>
          </p:cNvSpPr>
          <p:nvPr/>
        </p:nvSpPr>
        <p:spPr>
          <a:xfrm>
            <a:off x="1097280" y="758952"/>
            <a:ext cx="10058400" cy="719328"/>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dirty="0">
                <a:solidFill>
                  <a:srgbClr val="002060"/>
                </a:solidFill>
              </a:rPr>
              <a:t>Finally, Grading Parameters</a:t>
            </a:r>
            <a:endParaRPr lang="en-IN" b="1" dirty="0">
              <a:solidFill>
                <a:srgbClr val="002060"/>
              </a:solidFill>
            </a:endParaRPr>
          </a:p>
        </p:txBody>
      </p:sp>
      <p:sp>
        <p:nvSpPr>
          <p:cNvPr id="3" name="TextBox 2">
            <a:extLst>
              <a:ext uri="{FF2B5EF4-FFF2-40B4-BE49-F238E27FC236}">
                <a16:creationId xmlns:a16="http://schemas.microsoft.com/office/drawing/2014/main" id="{E65DFF39-7A9E-D533-4204-8A29A5E06979}"/>
              </a:ext>
            </a:extLst>
          </p:cNvPr>
          <p:cNvSpPr txBox="1"/>
          <p:nvPr/>
        </p:nvSpPr>
        <p:spPr>
          <a:xfrm>
            <a:off x="1033398" y="1678478"/>
            <a:ext cx="10058400" cy="1107996"/>
          </a:xfrm>
          <a:prstGeom prst="rect">
            <a:avLst/>
          </a:prstGeom>
          <a:noFill/>
        </p:spPr>
        <p:txBody>
          <a:bodyPr wrap="square" rtlCol="0">
            <a:spAutoFit/>
          </a:bodyPr>
          <a:lstStyle/>
          <a:p>
            <a:pPr marL="457200" indent="-457200">
              <a:buFont typeface="Arial" panose="020B0604020202020204" pitchFamily="34" charset="0"/>
              <a:buChar char="•"/>
            </a:pPr>
            <a:r>
              <a:rPr lang="en-US" sz="2200" dirty="0">
                <a:latin typeface="+mj-lt"/>
              </a:rPr>
              <a:t>The storyline is intricately crafted, offering a deeply engaging and vividly realistic experience that captivates players by immersing them in a meticulously detailed world.</a:t>
            </a:r>
          </a:p>
        </p:txBody>
      </p:sp>
      <p:sp>
        <p:nvSpPr>
          <p:cNvPr id="5" name="TextBox 4">
            <a:extLst>
              <a:ext uri="{FF2B5EF4-FFF2-40B4-BE49-F238E27FC236}">
                <a16:creationId xmlns:a16="http://schemas.microsoft.com/office/drawing/2014/main" id="{5B45CE15-EFEF-98C0-77DB-0A02AB9D0124}"/>
              </a:ext>
            </a:extLst>
          </p:cNvPr>
          <p:cNvSpPr txBox="1"/>
          <p:nvPr/>
        </p:nvSpPr>
        <p:spPr>
          <a:xfrm>
            <a:off x="1066800" y="5465550"/>
            <a:ext cx="10058400" cy="769441"/>
          </a:xfrm>
          <a:prstGeom prst="rect">
            <a:avLst/>
          </a:prstGeom>
          <a:noFill/>
        </p:spPr>
        <p:txBody>
          <a:bodyPr wrap="square" rtlCol="0">
            <a:spAutoFit/>
          </a:bodyPr>
          <a:lstStyle/>
          <a:p>
            <a:pPr marL="457200" indent="-457200">
              <a:buFont typeface="Arial" panose="020B0604020202020204" pitchFamily="34" charset="0"/>
              <a:buChar char="•"/>
            </a:pPr>
            <a:r>
              <a:rPr lang="en-US" sz="2200" dirty="0">
                <a:latin typeface="+mj-lt"/>
              </a:rPr>
              <a:t>The sophisticated user interface, which integrates videos and images to elucidate the gameplay to the user.</a:t>
            </a:r>
            <a:endParaRPr lang="en-IN" sz="2200" dirty="0">
              <a:latin typeface="+mj-lt"/>
            </a:endParaRPr>
          </a:p>
        </p:txBody>
      </p:sp>
      <p:sp>
        <p:nvSpPr>
          <p:cNvPr id="4" name="TextBox 3">
            <a:extLst>
              <a:ext uri="{FF2B5EF4-FFF2-40B4-BE49-F238E27FC236}">
                <a16:creationId xmlns:a16="http://schemas.microsoft.com/office/drawing/2014/main" id="{E63B1486-B7FF-2140-F401-B549B1E39283}"/>
              </a:ext>
            </a:extLst>
          </p:cNvPr>
          <p:cNvSpPr txBox="1"/>
          <p:nvPr/>
        </p:nvSpPr>
        <p:spPr>
          <a:xfrm>
            <a:off x="1033398" y="2990617"/>
            <a:ext cx="10058400" cy="2123658"/>
          </a:xfrm>
          <a:prstGeom prst="rect">
            <a:avLst/>
          </a:prstGeom>
          <a:noFill/>
        </p:spPr>
        <p:txBody>
          <a:bodyPr wrap="square" rtlCol="0">
            <a:spAutoFit/>
          </a:bodyPr>
          <a:lstStyle/>
          <a:p>
            <a:pPr marL="457200" indent="-457200">
              <a:buFont typeface="Arial" panose="020B0604020202020204" pitchFamily="34" charset="0"/>
              <a:buChar char="•"/>
            </a:pPr>
            <a:r>
              <a:rPr lang="en-US" sz="2200" dirty="0">
                <a:latin typeface="+mj-lt"/>
              </a:rPr>
              <a:t>The logic/rationale underpinning the game's design, which encompasses a puzzles, evading guards, and discovering concealed items, all demanding deep mathematical calculations courtesy our isometric perspective. As our game required many states,  we have implemented it through a meticulously planned FSM, connecting the states, showing how one state leads to the other.</a:t>
            </a:r>
            <a:endParaRPr lang="en-IN" sz="2200" dirty="0">
              <a:latin typeface="+mj-lt"/>
            </a:endParaRPr>
          </a:p>
        </p:txBody>
      </p:sp>
      <p:sp>
        <p:nvSpPr>
          <p:cNvPr id="6" name="Rectangle 5">
            <a:extLst>
              <a:ext uri="{FF2B5EF4-FFF2-40B4-BE49-F238E27FC236}">
                <a16:creationId xmlns:a16="http://schemas.microsoft.com/office/drawing/2014/main" id="{4EF09697-FBAF-10A4-68B8-03DC91BA11B8}"/>
              </a:ext>
            </a:extLst>
          </p:cNvPr>
          <p:cNvSpPr/>
          <p:nvPr/>
        </p:nvSpPr>
        <p:spPr>
          <a:xfrm>
            <a:off x="4626105" y="6099048"/>
            <a:ext cx="320869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7802265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C0161D-5683-3278-E871-72357903BAFD}"/>
              </a:ext>
            </a:extLst>
          </p:cNvPr>
          <p:cNvPicPr>
            <a:picLocks noGrp="1" noChangeAspect="1"/>
          </p:cNvPicPr>
          <p:nvPr>
            <p:ph type="pic" idx="1"/>
          </p:nvPr>
        </p:nvPicPr>
        <p:blipFill>
          <a:blip r:embed="rId3"/>
          <a:srcRect t="31301" b="31301"/>
          <a:stretch>
            <a:fillRect/>
          </a:stretch>
        </p:blipFill>
        <p:spPr/>
      </p:pic>
      <p:sp>
        <p:nvSpPr>
          <p:cNvPr id="4" name="Text Placeholder 3">
            <a:extLst>
              <a:ext uri="{FF2B5EF4-FFF2-40B4-BE49-F238E27FC236}">
                <a16:creationId xmlns:a16="http://schemas.microsoft.com/office/drawing/2014/main" id="{0F37CC6B-5A2C-D39A-1E3B-DD6B1425A22D}"/>
              </a:ext>
            </a:extLst>
          </p:cNvPr>
          <p:cNvSpPr>
            <a:spLocks noGrp="1"/>
          </p:cNvSpPr>
          <p:nvPr>
            <p:ph type="body" sz="half" idx="2"/>
          </p:nvPr>
        </p:nvSpPr>
        <p:spPr>
          <a:xfrm>
            <a:off x="1097279" y="4800600"/>
            <a:ext cx="10113264" cy="1706880"/>
          </a:xfrm>
        </p:spPr>
        <p:txBody>
          <a:bodyPr>
            <a:normAutofit lnSpcReduction="10000"/>
          </a:bodyPr>
          <a:lstStyle/>
          <a:p>
            <a:r>
              <a:rPr lang="en-IN" sz="2800" dirty="0">
                <a:latin typeface="Algerian" panose="04020705040A02060702" pitchFamily="82" charset="0"/>
              </a:rPr>
              <a:t>The game is based on the quest of a journalist as he sets out to expose a mega scandal by the state’s Road and Highway Minister, in the grand Arborfield-Bridgetown Intercity Expressway …</a:t>
            </a:r>
          </a:p>
        </p:txBody>
      </p:sp>
    </p:spTree>
    <p:extLst>
      <p:ext uri="{BB962C8B-B14F-4D97-AF65-F5344CB8AC3E}">
        <p14:creationId xmlns:p14="http://schemas.microsoft.com/office/powerpoint/2010/main" val="2587570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5A544EA-8B03-6C1A-C77A-1A74CEA5ED7E}"/>
              </a:ext>
            </a:extLst>
          </p:cNvPr>
          <p:cNvPicPr>
            <a:picLocks noGrp="1" noChangeAspect="1"/>
          </p:cNvPicPr>
          <p:nvPr>
            <p:ph type="pic" idx="1"/>
          </p:nvPr>
        </p:nvPicPr>
        <p:blipFill>
          <a:blip r:embed="rId2"/>
          <a:srcRect t="10436" b="10436"/>
          <a:stretch>
            <a:fillRect/>
          </a:stretch>
        </p:blipFill>
        <p:spPr>
          <a:xfrm>
            <a:off x="1" y="0"/>
            <a:ext cx="6095999" cy="4586002"/>
          </a:xfrm>
        </p:spPr>
      </p:pic>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4922519"/>
            <a:ext cx="10113264" cy="1600201"/>
          </a:xfrm>
        </p:spPr>
        <p:txBody>
          <a:bodyPr>
            <a:normAutofit/>
          </a:bodyPr>
          <a:lstStyle/>
          <a:p>
            <a:r>
              <a:rPr lang="en-US" sz="2400" dirty="0">
                <a:latin typeface="Algerian" panose="04020705040A02060702" pitchFamily="82" charset="0"/>
              </a:rPr>
              <a:t>His suspicions were fueled by the highway’s </a:t>
            </a:r>
            <a:r>
              <a:rPr lang="en-US" sz="2400" dirty="0" err="1">
                <a:latin typeface="Algerian" panose="04020705040A02060702" pitchFamily="82" charset="0"/>
              </a:rPr>
              <a:t>Deroute</a:t>
            </a:r>
            <a:r>
              <a:rPr lang="en-US" sz="2400" dirty="0">
                <a:latin typeface="Algerian" panose="04020705040A02060702" pitchFamily="82" charset="0"/>
              </a:rPr>
              <a:t> through </a:t>
            </a:r>
            <a:r>
              <a:rPr lang="en-US" sz="2400" dirty="0" err="1">
                <a:latin typeface="Algerian" panose="04020705040A02060702" pitchFamily="82" charset="0"/>
              </a:rPr>
              <a:t>Ceabor</a:t>
            </a:r>
            <a:r>
              <a:rPr lang="en-US" sz="2400" dirty="0">
                <a:latin typeface="Algerian" panose="04020705040A02060702" pitchFamily="82" charset="0"/>
              </a:rPr>
              <a:t>, which resulted in significant cost increases and greater tribal displacement.</a:t>
            </a:r>
          </a:p>
        </p:txBody>
      </p:sp>
      <p:pic>
        <p:nvPicPr>
          <p:cNvPr id="5" name="Picture 4">
            <a:extLst>
              <a:ext uri="{FF2B5EF4-FFF2-40B4-BE49-F238E27FC236}">
                <a16:creationId xmlns:a16="http://schemas.microsoft.com/office/drawing/2014/main" id="{1BC93F36-429C-C5B7-C497-9D5731A52D30}"/>
              </a:ext>
            </a:extLst>
          </p:cNvPr>
          <p:cNvPicPr>
            <a:picLocks noChangeAspect="1"/>
          </p:cNvPicPr>
          <p:nvPr/>
        </p:nvPicPr>
        <p:blipFill>
          <a:blip r:embed="rId3"/>
          <a:srcRect/>
          <a:stretch/>
        </p:blipFill>
        <p:spPr>
          <a:xfrm>
            <a:off x="6096000" y="-1"/>
            <a:ext cx="6096001" cy="4586003"/>
          </a:xfrm>
          <a:prstGeom prst="rect">
            <a:avLst/>
          </a:prstGeom>
        </p:spPr>
      </p:pic>
    </p:spTree>
    <p:extLst>
      <p:ext uri="{BB962C8B-B14F-4D97-AF65-F5344CB8AC3E}">
        <p14:creationId xmlns:p14="http://schemas.microsoft.com/office/powerpoint/2010/main" val="10479022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5A544EA-8B03-6C1A-C77A-1A74CEA5ED7E}"/>
              </a:ext>
            </a:extLst>
          </p:cNvPr>
          <p:cNvPicPr>
            <a:picLocks noGrp="1" noChangeAspect="1"/>
          </p:cNvPicPr>
          <p:nvPr>
            <p:ph type="pic" idx="1"/>
          </p:nvPr>
        </p:nvPicPr>
        <p:blipFill>
          <a:blip r:embed="rId2"/>
          <a:srcRect t="10436" b="10436"/>
          <a:stretch>
            <a:fillRect/>
          </a:stretch>
        </p:blipFill>
        <p:spPr>
          <a:xfrm>
            <a:off x="1" y="0"/>
            <a:ext cx="4038599" cy="4586002"/>
          </a:xfrm>
        </p:spPr>
      </p:pic>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97279" y="4861559"/>
            <a:ext cx="10113264" cy="1861549"/>
          </a:xfrm>
        </p:spPr>
        <p:txBody>
          <a:bodyPr>
            <a:normAutofit/>
          </a:bodyPr>
          <a:lstStyle/>
          <a:p>
            <a:r>
              <a:rPr lang="en-IN" sz="2400" dirty="0">
                <a:latin typeface="Algerian" panose="04020705040A02060702" pitchFamily="82" charset="0"/>
              </a:rPr>
              <a:t>By some turn of events, the journalist gets an opportunity to attend the grand party held at the minister’s house, in celebration of the approval of the project …</a:t>
            </a:r>
          </a:p>
        </p:txBody>
      </p:sp>
      <p:pic>
        <p:nvPicPr>
          <p:cNvPr id="5" name="Picture 4">
            <a:extLst>
              <a:ext uri="{FF2B5EF4-FFF2-40B4-BE49-F238E27FC236}">
                <a16:creationId xmlns:a16="http://schemas.microsoft.com/office/drawing/2014/main" id="{1BC93F36-429C-C5B7-C497-9D5731A52D30}"/>
              </a:ext>
            </a:extLst>
          </p:cNvPr>
          <p:cNvPicPr>
            <a:picLocks noChangeAspect="1"/>
          </p:cNvPicPr>
          <p:nvPr/>
        </p:nvPicPr>
        <p:blipFill>
          <a:blip r:embed="rId3"/>
          <a:srcRect/>
          <a:stretch/>
        </p:blipFill>
        <p:spPr>
          <a:xfrm>
            <a:off x="4038600" y="0"/>
            <a:ext cx="3947161" cy="4586003"/>
          </a:xfrm>
          <a:prstGeom prst="rect">
            <a:avLst/>
          </a:prstGeom>
        </p:spPr>
      </p:pic>
      <p:pic>
        <p:nvPicPr>
          <p:cNvPr id="8" name="Picture 7">
            <a:extLst>
              <a:ext uri="{FF2B5EF4-FFF2-40B4-BE49-F238E27FC236}">
                <a16:creationId xmlns:a16="http://schemas.microsoft.com/office/drawing/2014/main" id="{E0742209-5C3E-FB39-DB5B-71ECC45DE03B}"/>
              </a:ext>
            </a:extLst>
          </p:cNvPr>
          <p:cNvPicPr>
            <a:picLocks noChangeAspect="1"/>
          </p:cNvPicPr>
          <p:nvPr/>
        </p:nvPicPr>
        <p:blipFill>
          <a:blip r:embed="rId4"/>
          <a:srcRect/>
          <a:stretch/>
        </p:blipFill>
        <p:spPr>
          <a:xfrm>
            <a:off x="7985761" y="-1"/>
            <a:ext cx="4206238" cy="4586003"/>
          </a:xfrm>
          <a:prstGeom prst="rect">
            <a:avLst/>
          </a:prstGeom>
        </p:spPr>
      </p:pic>
      <p:pic>
        <p:nvPicPr>
          <p:cNvPr id="12" name="Picture 11">
            <a:extLst>
              <a:ext uri="{FF2B5EF4-FFF2-40B4-BE49-F238E27FC236}">
                <a16:creationId xmlns:a16="http://schemas.microsoft.com/office/drawing/2014/main" id="{F80FFDC0-E33E-7326-D9ED-0E37E528204E}"/>
              </a:ext>
            </a:extLst>
          </p:cNvPr>
          <p:cNvPicPr>
            <a:picLocks noChangeAspect="1"/>
          </p:cNvPicPr>
          <p:nvPr/>
        </p:nvPicPr>
        <p:blipFill>
          <a:blip r:embed="rId5"/>
          <a:stretch>
            <a:fillRect/>
          </a:stretch>
        </p:blipFill>
        <p:spPr>
          <a:xfrm>
            <a:off x="7985761" y="19987"/>
            <a:ext cx="4206238" cy="4486306"/>
          </a:xfrm>
          <a:prstGeom prst="rect">
            <a:avLst/>
          </a:prstGeom>
        </p:spPr>
      </p:pic>
    </p:spTree>
    <p:extLst>
      <p:ext uri="{BB962C8B-B14F-4D97-AF65-F5344CB8AC3E}">
        <p14:creationId xmlns:p14="http://schemas.microsoft.com/office/powerpoint/2010/main" val="35371064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364479"/>
            <a:ext cx="10113264" cy="1127761"/>
          </a:xfrm>
        </p:spPr>
        <p:txBody>
          <a:bodyPr>
            <a:normAutofit/>
          </a:bodyPr>
          <a:lstStyle/>
          <a:p>
            <a:r>
              <a:rPr lang="en-US" sz="2400" b="0" i="0" dirty="0">
                <a:solidFill>
                  <a:srgbClr val="ECECEC"/>
                </a:solidFill>
                <a:effectLst/>
                <a:highlight>
                  <a:srgbClr val="212121"/>
                </a:highlight>
                <a:latin typeface="Algerian" panose="04020705040A02060702" pitchFamily="82" charset="0"/>
              </a:rPr>
              <a:t>He capitalized on this chance to penetrate the enigmatic spaces of the minster’s mansion shielded from public view.</a:t>
            </a:r>
            <a:endParaRPr lang="en-IN" sz="2400" dirty="0">
              <a:latin typeface="Algerian" panose="04020705040A02060702" pitchFamily="82" charset="0"/>
            </a:endParaRP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tretch>
            <a:fillRect/>
          </a:stretch>
        </p:blipFill>
        <p:spPr>
          <a:xfrm>
            <a:off x="0" y="0"/>
            <a:ext cx="6096000" cy="4968240"/>
          </a:xfrm>
          <a:prstGeom prst="rect">
            <a:avLst/>
          </a:prstGeom>
        </p:spPr>
      </p:pic>
      <p:pic>
        <p:nvPicPr>
          <p:cNvPr id="11" name="Picture 10">
            <a:extLst>
              <a:ext uri="{FF2B5EF4-FFF2-40B4-BE49-F238E27FC236}">
                <a16:creationId xmlns:a16="http://schemas.microsoft.com/office/drawing/2014/main" id="{BE7896AA-35D1-0019-C3F0-5B996CEB10BE}"/>
              </a:ext>
            </a:extLst>
          </p:cNvPr>
          <p:cNvPicPr>
            <a:picLocks noChangeAspect="1"/>
          </p:cNvPicPr>
          <p:nvPr/>
        </p:nvPicPr>
        <p:blipFill>
          <a:blip r:embed="rId3"/>
          <a:stretch>
            <a:fillRect/>
          </a:stretch>
        </p:blipFill>
        <p:spPr>
          <a:xfrm>
            <a:off x="6096000" y="0"/>
            <a:ext cx="6096000" cy="4968239"/>
          </a:xfrm>
          <a:prstGeom prst="rect">
            <a:avLst/>
          </a:prstGeom>
        </p:spPr>
      </p:pic>
    </p:spTree>
    <p:extLst>
      <p:ext uri="{BB962C8B-B14F-4D97-AF65-F5344CB8AC3E}">
        <p14:creationId xmlns:p14="http://schemas.microsoft.com/office/powerpoint/2010/main" val="224202827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364479"/>
            <a:ext cx="10113264" cy="1127761"/>
          </a:xfrm>
        </p:spPr>
        <p:txBody>
          <a:bodyPr>
            <a:normAutofit lnSpcReduction="10000"/>
          </a:bodyPr>
          <a:lstStyle/>
          <a:p>
            <a:r>
              <a:rPr lang="en-US" sz="2400" b="0" i="0" dirty="0">
                <a:solidFill>
                  <a:srgbClr val="ECECEC"/>
                </a:solidFill>
                <a:effectLst/>
                <a:highlight>
                  <a:srgbClr val="212121"/>
                </a:highlight>
                <a:latin typeface="Algerian" panose="04020705040A02060702" pitchFamily="82" charset="0"/>
              </a:rPr>
              <a:t>With this story, the interactive part game begins. He starts off outside the mansion, makes his way inside the mansion, finding himself in the reception area …</a:t>
            </a:r>
            <a:endParaRPr lang="en-IN" sz="2400" dirty="0">
              <a:latin typeface="Algerian" panose="04020705040A02060702" pitchFamily="82" charset="0"/>
            </a:endParaRP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tretch>
            <a:fillRect/>
          </a:stretch>
        </p:blipFill>
        <p:spPr>
          <a:xfrm>
            <a:off x="0" y="0"/>
            <a:ext cx="6096000" cy="4968240"/>
          </a:xfrm>
          <a:prstGeom prst="rect">
            <a:avLst/>
          </a:prstGeom>
        </p:spPr>
      </p:pic>
      <p:pic>
        <p:nvPicPr>
          <p:cNvPr id="11" name="Picture 10">
            <a:extLst>
              <a:ext uri="{FF2B5EF4-FFF2-40B4-BE49-F238E27FC236}">
                <a16:creationId xmlns:a16="http://schemas.microsoft.com/office/drawing/2014/main" id="{BE7896AA-35D1-0019-C3F0-5B996CEB10BE}"/>
              </a:ext>
            </a:extLst>
          </p:cNvPr>
          <p:cNvPicPr>
            <a:picLocks noChangeAspect="1"/>
          </p:cNvPicPr>
          <p:nvPr/>
        </p:nvPicPr>
        <p:blipFill>
          <a:blip r:embed="rId3"/>
          <a:stretch>
            <a:fillRect/>
          </a:stretch>
        </p:blipFill>
        <p:spPr>
          <a:xfrm>
            <a:off x="6096000" y="0"/>
            <a:ext cx="6096000" cy="4968239"/>
          </a:xfrm>
          <a:prstGeom prst="rect">
            <a:avLst/>
          </a:prstGeom>
        </p:spPr>
      </p:pic>
      <p:pic>
        <p:nvPicPr>
          <p:cNvPr id="3" name="Picture 2">
            <a:extLst>
              <a:ext uri="{FF2B5EF4-FFF2-40B4-BE49-F238E27FC236}">
                <a16:creationId xmlns:a16="http://schemas.microsoft.com/office/drawing/2014/main" id="{FA84C359-1FD5-F8B5-C6B3-A5D6018A7449}"/>
              </a:ext>
            </a:extLst>
          </p:cNvPr>
          <p:cNvPicPr>
            <a:picLocks noChangeAspect="1"/>
          </p:cNvPicPr>
          <p:nvPr/>
        </p:nvPicPr>
        <p:blipFill>
          <a:blip r:embed="rId4"/>
          <a:stretch>
            <a:fillRect/>
          </a:stretch>
        </p:blipFill>
        <p:spPr>
          <a:xfrm>
            <a:off x="18202" y="-1"/>
            <a:ext cx="6096000" cy="4968239"/>
          </a:xfrm>
          <a:prstGeom prst="rect">
            <a:avLst/>
          </a:prstGeom>
        </p:spPr>
      </p:pic>
      <p:pic>
        <p:nvPicPr>
          <p:cNvPr id="6" name="Picture 5">
            <a:extLst>
              <a:ext uri="{FF2B5EF4-FFF2-40B4-BE49-F238E27FC236}">
                <a16:creationId xmlns:a16="http://schemas.microsoft.com/office/drawing/2014/main" id="{E9D42FAF-0F38-3041-01B1-1C5B1E1F2CD5}"/>
              </a:ext>
            </a:extLst>
          </p:cNvPr>
          <p:cNvPicPr>
            <a:picLocks noChangeAspect="1"/>
          </p:cNvPicPr>
          <p:nvPr/>
        </p:nvPicPr>
        <p:blipFill>
          <a:blip r:embed="rId5"/>
          <a:stretch>
            <a:fillRect/>
          </a:stretch>
        </p:blipFill>
        <p:spPr>
          <a:xfrm>
            <a:off x="6114202" y="0"/>
            <a:ext cx="6073460" cy="4968239"/>
          </a:xfrm>
          <a:prstGeom prst="rect">
            <a:avLst/>
          </a:prstGeom>
        </p:spPr>
      </p:pic>
      <p:sp>
        <p:nvSpPr>
          <p:cNvPr id="7" name="Rectangle 6">
            <a:extLst>
              <a:ext uri="{FF2B5EF4-FFF2-40B4-BE49-F238E27FC236}">
                <a16:creationId xmlns:a16="http://schemas.microsoft.com/office/drawing/2014/main" id="{3741A05F-E83D-807B-A1C1-6AA704C8676A}"/>
              </a:ext>
            </a:extLst>
          </p:cNvPr>
          <p:cNvSpPr/>
          <p:nvPr/>
        </p:nvSpPr>
        <p:spPr>
          <a:xfrm>
            <a:off x="739866" y="102626"/>
            <a:ext cx="4176262" cy="707886"/>
          </a:xfrm>
          <a:prstGeom prst="rect">
            <a:avLst/>
          </a:prstGeom>
          <a:noFill/>
        </p:spPr>
        <p:txBody>
          <a:bodyPr wrap="squar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Outdoors</a:t>
            </a:r>
          </a:p>
        </p:txBody>
      </p:sp>
      <p:sp>
        <p:nvSpPr>
          <p:cNvPr id="8" name="Rectangle 7">
            <a:extLst>
              <a:ext uri="{FF2B5EF4-FFF2-40B4-BE49-F238E27FC236}">
                <a16:creationId xmlns:a16="http://schemas.microsoft.com/office/drawing/2014/main" id="{F5367FCD-37A4-EBE2-47F0-A372BAA89EA1}"/>
              </a:ext>
            </a:extLst>
          </p:cNvPr>
          <p:cNvSpPr/>
          <p:nvPr/>
        </p:nvSpPr>
        <p:spPr>
          <a:xfrm>
            <a:off x="6835866" y="136426"/>
            <a:ext cx="4176262" cy="707886"/>
          </a:xfrm>
          <a:prstGeom prst="rect">
            <a:avLst/>
          </a:prstGeom>
          <a:noFill/>
        </p:spPr>
        <p:txBody>
          <a:bodyPr wrap="squar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Reception/Lobby</a:t>
            </a:r>
          </a:p>
        </p:txBody>
      </p:sp>
    </p:spTree>
    <p:extLst>
      <p:ext uri="{BB962C8B-B14F-4D97-AF65-F5344CB8AC3E}">
        <p14:creationId xmlns:p14="http://schemas.microsoft.com/office/powerpoint/2010/main" val="373077106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4968239"/>
            <a:ext cx="10113264" cy="1889761"/>
          </a:xfrm>
        </p:spPr>
        <p:txBody>
          <a:bodyPr>
            <a:normAutofit/>
          </a:bodyPr>
          <a:lstStyle/>
          <a:p>
            <a:r>
              <a:rPr lang="en-IN" sz="2400" dirty="0">
                <a:latin typeface="Algerian" panose="04020705040A02060702" pitchFamily="82" charset="0"/>
              </a:rPr>
              <a:t>Our game consists of 5 levels:</a:t>
            </a:r>
            <a:br>
              <a:rPr lang="en-IN" sz="2400" dirty="0">
                <a:latin typeface="Algerian" panose="04020705040A02060702" pitchFamily="82" charset="0"/>
              </a:rPr>
            </a:br>
            <a:r>
              <a:rPr lang="en-IN" sz="2400" dirty="0">
                <a:latin typeface="Algerian" panose="04020705040A02060702" pitchFamily="82" charset="0"/>
              </a:rPr>
              <a:t>1)The Outdoors			2)The reception/Lobby</a:t>
            </a:r>
          </a:p>
          <a:p>
            <a:r>
              <a:rPr lang="en-IN" sz="2400" dirty="0">
                <a:latin typeface="Algerian" panose="04020705040A02060702" pitchFamily="82" charset="0"/>
              </a:rPr>
              <a:t>3)The Bedroom			4)The Meeting Room</a:t>
            </a:r>
          </a:p>
          <a:p>
            <a:r>
              <a:rPr lang="en-IN" sz="2400" dirty="0">
                <a:latin typeface="Algerian" panose="04020705040A02060702" pitchFamily="82" charset="0"/>
              </a:rPr>
              <a:t>5)The Secret Room</a:t>
            </a: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tretch>
            <a:fillRect/>
          </a:stretch>
        </p:blipFill>
        <p:spPr>
          <a:xfrm>
            <a:off x="0" y="0"/>
            <a:ext cx="6096000" cy="4968240"/>
          </a:xfrm>
          <a:prstGeom prst="rect">
            <a:avLst/>
          </a:prstGeom>
        </p:spPr>
      </p:pic>
      <p:pic>
        <p:nvPicPr>
          <p:cNvPr id="11" name="Picture 10">
            <a:extLst>
              <a:ext uri="{FF2B5EF4-FFF2-40B4-BE49-F238E27FC236}">
                <a16:creationId xmlns:a16="http://schemas.microsoft.com/office/drawing/2014/main" id="{BE7896AA-35D1-0019-C3F0-5B996CEB10BE}"/>
              </a:ext>
            </a:extLst>
          </p:cNvPr>
          <p:cNvPicPr>
            <a:picLocks noChangeAspect="1"/>
          </p:cNvPicPr>
          <p:nvPr/>
        </p:nvPicPr>
        <p:blipFill>
          <a:blip r:embed="rId3"/>
          <a:stretch>
            <a:fillRect/>
          </a:stretch>
        </p:blipFill>
        <p:spPr>
          <a:xfrm>
            <a:off x="6096000" y="0"/>
            <a:ext cx="6096000" cy="4968239"/>
          </a:xfrm>
          <a:prstGeom prst="rect">
            <a:avLst/>
          </a:prstGeom>
        </p:spPr>
      </p:pic>
      <p:pic>
        <p:nvPicPr>
          <p:cNvPr id="3" name="Picture 2">
            <a:extLst>
              <a:ext uri="{FF2B5EF4-FFF2-40B4-BE49-F238E27FC236}">
                <a16:creationId xmlns:a16="http://schemas.microsoft.com/office/drawing/2014/main" id="{875A9BDB-09B9-AD90-288D-40186B50291B}"/>
              </a:ext>
            </a:extLst>
          </p:cNvPr>
          <p:cNvPicPr>
            <a:picLocks noChangeAspect="1"/>
          </p:cNvPicPr>
          <p:nvPr/>
        </p:nvPicPr>
        <p:blipFill>
          <a:blip r:embed="rId4"/>
          <a:stretch>
            <a:fillRect/>
          </a:stretch>
        </p:blipFill>
        <p:spPr>
          <a:xfrm>
            <a:off x="1" y="0"/>
            <a:ext cx="4178710" cy="4968238"/>
          </a:xfrm>
          <a:prstGeom prst="rect">
            <a:avLst/>
          </a:prstGeom>
        </p:spPr>
      </p:pic>
      <p:pic>
        <p:nvPicPr>
          <p:cNvPr id="8" name="Picture 7">
            <a:extLst>
              <a:ext uri="{FF2B5EF4-FFF2-40B4-BE49-F238E27FC236}">
                <a16:creationId xmlns:a16="http://schemas.microsoft.com/office/drawing/2014/main" id="{0ED198B9-7983-D6A4-289B-403F48A330EF}"/>
              </a:ext>
            </a:extLst>
          </p:cNvPr>
          <p:cNvPicPr>
            <a:picLocks noChangeAspect="1"/>
          </p:cNvPicPr>
          <p:nvPr/>
        </p:nvPicPr>
        <p:blipFill>
          <a:blip r:embed="rId5"/>
          <a:stretch>
            <a:fillRect/>
          </a:stretch>
        </p:blipFill>
        <p:spPr>
          <a:xfrm>
            <a:off x="4178711" y="-2"/>
            <a:ext cx="4267199" cy="4968238"/>
          </a:xfrm>
          <a:prstGeom prst="rect">
            <a:avLst/>
          </a:prstGeom>
        </p:spPr>
      </p:pic>
      <p:pic>
        <p:nvPicPr>
          <p:cNvPr id="12" name="Picture 11">
            <a:extLst>
              <a:ext uri="{FF2B5EF4-FFF2-40B4-BE49-F238E27FC236}">
                <a16:creationId xmlns:a16="http://schemas.microsoft.com/office/drawing/2014/main" id="{39A9C285-2C39-6D43-E93A-899A2BE608BB}"/>
              </a:ext>
            </a:extLst>
          </p:cNvPr>
          <p:cNvPicPr>
            <a:picLocks noChangeAspect="1"/>
          </p:cNvPicPr>
          <p:nvPr/>
        </p:nvPicPr>
        <p:blipFill>
          <a:blip r:embed="rId6"/>
          <a:stretch>
            <a:fillRect/>
          </a:stretch>
        </p:blipFill>
        <p:spPr>
          <a:xfrm>
            <a:off x="8445910" y="-2"/>
            <a:ext cx="3746090" cy="4968238"/>
          </a:xfrm>
          <a:prstGeom prst="rect">
            <a:avLst/>
          </a:prstGeom>
        </p:spPr>
      </p:pic>
    </p:spTree>
    <p:extLst>
      <p:ext uri="{BB962C8B-B14F-4D97-AF65-F5344CB8AC3E}">
        <p14:creationId xmlns:p14="http://schemas.microsoft.com/office/powerpoint/2010/main" val="38326419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364479"/>
            <a:ext cx="10113264" cy="1127761"/>
          </a:xfrm>
        </p:spPr>
        <p:txBody>
          <a:bodyPr>
            <a:normAutofit fontScale="92500"/>
          </a:bodyPr>
          <a:lstStyle/>
          <a:p>
            <a:r>
              <a:rPr lang="en-US" sz="2400" dirty="0">
                <a:solidFill>
                  <a:srgbClr val="ECECEC"/>
                </a:solidFill>
                <a:highlight>
                  <a:srgbClr val="212121"/>
                </a:highlight>
                <a:latin typeface="Algerian" panose="04020705040A02060702" pitchFamily="82" charset="0"/>
              </a:rPr>
              <a:t>Navigating these levels requires him to Evade the Guards, find Hidden keys, and even solve elegant chess puzzles, wherein even a single moment of negligence might lead to him getting busted …</a:t>
            </a:r>
            <a:endParaRPr lang="en-IN" sz="2400" dirty="0">
              <a:latin typeface="Algerian" panose="04020705040A02060702" pitchFamily="82" charset="0"/>
            </a:endParaRP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rcRect/>
          <a:stretch/>
        </p:blipFill>
        <p:spPr>
          <a:xfrm>
            <a:off x="0" y="0"/>
            <a:ext cx="6202679" cy="4968240"/>
          </a:xfrm>
          <a:prstGeom prst="rect">
            <a:avLst/>
          </a:prstGeom>
        </p:spPr>
      </p:pic>
      <p:pic>
        <p:nvPicPr>
          <p:cNvPr id="11" name="Picture 10">
            <a:extLst>
              <a:ext uri="{FF2B5EF4-FFF2-40B4-BE49-F238E27FC236}">
                <a16:creationId xmlns:a16="http://schemas.microsoft.com/office/drawing/2014/main" id="{BE7896AA-35D1-0019-C3F0-5B996CEB10BE}"/>
              </a:ext>
            </a:extLst>
          </p:cNvPr>
          <p:cNvPicPr>
            <a:picLocks noChangeAspect="1"/>
          </p:cNvPicPr>
          <p:nvPr/>
        </p:nvPicPr>
        <p:blipFill>
          <a:blip r:embed="rId3"/>
          <a:srcRect/>
          <a:stretch/>
        </p:blipFill>
        <p:spPr>
          <a:xfrm>
            <a:off x="6202680" y="0"/>
            <a:ext cx="5989320" cy="5120640"/>
          </a:xfrm>
          <a:prstGeom prst="rect">
            <a:avLst/>
          </a:prstGeom>
        </p:spPr>
      </p:pic>
    </p:spTree>
    <p:extLst>
      <p:ext uri="{BB962C8B-B14F-4D97-AF65-F5344CB8AC3E}">
        <p14:creationId xmlns:p14="http://schemas.microsoft.com/office/powerpoint/2010/main" val="25856454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7161-116B-5D5B-EB6B-9BFEE74D373C}"/>
              </a:ext>
            </a:extLst>
          </p:cNvPr>
          <p:cNvSpPr>
            <a:spLocks noGrp="1"/>
          </p:cNvSpPr>
          <p:nvPr>
            <p:ph type="body" sz="half" idx="2"/>
          </p:nvPr>
        </p:nvSpPr>
        <p:spPr>
          <a:xfrm>
            <a:off x="1039368" y="5151119"/>
            <a:ext cx="10113264" cy="1127761"/>
          </a:xfrm>
        </p:spPr>
        <p:txBody>
          <a:bodyPr>
            <a:noAutofit/>
          </a:bodyPr>
          <a:lstStyle/>
          <a:p>
            <a:r>
              <a:rPr lang="en-US" sz="2200" dirty="0">
                <a:latin typeface="Algerian" panose="04020705040A02060702" pitchFamily="82" charset="0"/>
              </a:rPr>
              <a:t>After a grueling ordeal, the journalist's relentless pursuit paid off when he discovered property documents showing the minister's ownership of extensive land holdings in </a:t>
            </a:r>
            <a:r>
              <a:rPr lang="en-US" sz="2200" dirty="0" err="1">
                <a:latin typeface="Algerian" panose="04020705040A02060702" pitchFamily="82" charset="0"/>
              </a:rPr>
              <a:t>Cebour</a:t>
            </a:r>
            <a:r>
              <a:rPr lang="en-US" sz="2200" dirty="0">
                <a:latin typeface="Algerian" panose="04020705040A02060702" pitchFamily="82" charset="0"/>
              </a:rPr>
              <a:t>, which surged in value tenfold because of the highway project</a:t>
            </a:r>
          </a:p>
          <a:p>
            <a:endParaRPr lang="en-IN" sz="2200" dirty="0">
              <a:latin typeface="Algerian" panose="04020705040A02060702" pitchFamily="82" charset="0"/>
            </a:endParaRPr>
          </a:p>
        </p:txBody>
      </p:sp>
      <p:pic>
        <p:nvPicPr>
          <p:cNvPr id="9" name="Picture 8">
            <a:extLst>
              <a:ext uri="{FF2B5EF4-FFF2-40B4-BE49-F238E27FC236}">
                <a16:creationId xmlns:a16="http://schemas.microsoft.com/office/drawing/2014/main" id="{834FD707-A3F2-39E0-971D-D09F171DE0EE}"/>
              </a:ext>
            </a:extLst>
          </p:cNvPr>
          <p:cNvPicPr>
            <a:picLocks noChangeAspect="1"/>
          </p:cNvPicPr>
          <p:nvPr/>
        </p:nvPicPr>
        <p:blipFill>
          <a:blip r:embed="rId2"/>
          <a:stretch>
            <a:fillRect/>
          </a:stretch>
        </p:blipFill>
        <p:spPr>
          <a:xfrm>
            <a:off x="0" y="0"/>
            <a:ext cx="6096000" cy="4968240"/>
          </a:xfrm>
          <a:prstGeom prst="rect">
            <a:avLst/>
          </a:prstGeom>
        </p:spPr>
      </p:pic>
      <p:pic>
        <p:nvPicPr>
          <p:cNvPr id="3" name="Picture 2">
            <a:extLst>
              <a:ext uri="{FF2B5EF4-FFF2-40B4-BE49-F238E27FC236}">
                <a16:creationId xmlns:a16="http://schemas.microsoft.com/office/drawing/2014/main" id="{D5CE2FF0-A8D3-785C-D91A-AC1F03EC14FC}"/>
              </a:ext>
            </a:extLst>
          </p:cNvPr>
          <p:cNvPicPr>
            <a:picLocks noChangeAspect="1"/>
          </p:cNvPicPr>
          <p:nvPr/>
        </p:nvPicPr>
        <p:blipFill>
          <a:blip r:embed="rId3"/>
          <a:stretch>
            <a:fillRect/>
          </a:stretch>
        </p:blipFill>
        <p:spPr>
          <a:xfrm>
            <a:off x="0" y="0"/>
            <a:ext cx="6278880" cy="4930072"/>
          </a:xfrm>
          <a:prstGeom prst="rect">
            <a:avLst/>
          </a:prstGeom>
        </p:spPr>
      </p:pic>
      <p:pic>
        <p:nvPicPr>
          <p:cNvPr id="6" name="Picture 5">
            <a:extLst>
              <a:ext uri="{FF2B5EF4-FFF2-40B4-BE49-F238E27FC236}">
                <a16:creationId xmlns:a16="http://schemas.microsoft.com/office/drawing/2014/main" id="{1508CF56-0D75-42C2-239D-1BC5C653630E}"/>
              </a:ext>
            </a:extLst>
          </p:cNvPr>
          <p:cNvPicPr>
            <a:picLocks noChangeAspect="1"/>
          </p:cNvPicPr>
          <p:nvPr/>
        </p:nvPicPr>
        <p:blipFill>
          <a:blip r:embed="rId4"/>
          <a:stretch>
            <a:fillRect/>
          </a:stretch>
        </p:blipFill>
        <p:spPr>
          <a:xfrm>
            <a:off x="6278880" y="0"/>
            <a:ext cx="5913120" cy="4930072"/>
          </a:xfrm>
          <a:prstGeom prst="rect">
            <a:avLst/>
          </a:prstGeom>
        </p:spPr>
      </p:pic>
    </p:spTree>
    <p:extLst>
      <p:ext uri="{BB962C8B-B14F-4D97-AF65-F5344CB8AC3E}">
        <p14:creationId xmlns:p14="http://schemas.microsoft.com/office/powerpoint/2010/main" val="2448059696"/>
      </p:ext>
    </p:extLst>
  </p:cSld>
  <p:clrMapOvr>
    <a:masterClrMapping/>
  </p:clrMapOvr>
  <p:transition spd="slow">
    <p:push dir="u"/>
  </p:transition>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205</TotalTime>
  <Words>815</Words>
  <Application>Microsoft Office PowerPoint</Application>
  <PresentationFormat>Widescreen</PresentationFormat>
  <Paragraphs>41</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Algerian</vt:lpstr>
      <vt:lpstr>Arial</vt:lpstr>
      <vt:lpstr>Bookman Old Style</vt:lpstr>
      <vt:lpstr>Calibri</vt:lpstr>
      <vt:lpstr>Franklin Gothic Book</vt:lpstr>
      <vt:lpstr>Custom</vt:lpstr>
      <vt:lpstr>Truth’s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Truth’s Trail</dc:title>
  <dc:creator>Abhijeet Choudhary</dc:creator>
  <cp:lastModifiedBy>Abhijeet Choudhary</cp:lastModifiedBy>
  <cp:revision>9</cp:revision>
  <dcterms:created xsi:type="dcterms:W3CDTF">2024-04-18T20:44:19Z</dcterms:created>
  <dcterms:modified xsi:type="dcterms:W3CDTF">2024-04-19T13:35:52Z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